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1"/>
  </p:notesMasterIdLst>
  <p:sldIdLst>
    <p:sldId id="661" r:id="rId2"/>
    <p:sldId id="664" r:id="rId3"/>
    <p:sldId id="663" r:id="rId4"/>
    <p:sldId id="662" r:id="rId5"/>
    <p:sldId id="665" r:id="rId6"/>
    <p:sldId id="666" r:id="rId7"/>
    <p:sldId id="670" r:id="rId8"/>
    <p:sldId id="668" r:id="rId9"/>
    <p:sldId id="669" r:id="rId10"/>
  </p:sldIdLst>
  <p:sldSz cx="9144000" cy="6858000" type="screen4x3"/>
  <p:notesSz cx="6858000" cy="98726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Дмитрий Фетисов" initials="ДФ"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BCF9D"/>
    <a:srgbClr val="CCFFFF"/>
    <a:srgbClr val="FFFFCC"/>
    <a:srgbClr val="FFFFFF"/>
    <a:srgbClr val="FF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615" autoAdjust="0"/>
    <p:restoredTop sz="86364" autoAdjust="0"/>
  </p:normalViewPr>
  <p:slideViewPr>
    <p:cSldViewPr>
      <p:cViewPr varScale="1">
        <p:scale>
          <a:sx n="89" d="100"/>
          <a:sy n="89" d="100"/>
        </p:scale>
        <p:origin x="-270" y="-108"/>
      </p:cViewPr>
      <p:guideLst>
        <p:guide orient="horz" pos="2160"/>
        <p:guide pos="2880"/>
      </p:guideLst>
    </p:cSldViewPr>
  </p:slideViewPr>
  <p:outlineViewPr>
    <p:cViewPr>
      <p:scale>
        <a:sx n="33" d="100"/>
        <a:sy n="33" d="100"/>
      </p:scale>
      <p:origin x="0" y="1536"/>
    </p:cViewPr>
  </p:outlineViewPr>
  <p:notesTextViewPr>
    <p:cViewPr>
      <p:scale>
        <a:sx n="100" d="100"/>
        <a:sy n="100" d="100"/>
      </p:scale>
      <p:origin x="0" y="0"/>
    </p:cViewPr>
  </p:notesTextViewPr>
  <p:notesViewPr>
    <p:cSldViewPr>
      <p:cViewPr varScale="1">
        <p:scale>
          <a:sx n="57" d="100"/>
          <a:sy n="57" d="100"/>
        </p:scale>
        <p:origin x="2082" y="7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363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93633"/>
          </a:xfrm>
          <a:prstGeom prst="rect">
            <a:avLst/>
          </a:prstGeom>
        </p:spPr>
        <p:txBody>
          <a:bodyPr vert="horz" lIns="91440" tIns="45720" rIns="91440" bIns="45720" rtlCol="0"/>
          <a:lstStyle>
            <a:lvl1pPr algn="r">
              <a:defRPr sz="1200"/>
            </a:lvl1pPr>
          </a:lstStyle>
          <a:p>
            <a:fld id="{17F12918-D776-47B5-B298-A9698A1CA54E}" type="datetimeFigureOut">
              <a:rPr lang="ru-RU" smtClean="0"/>
              <a:pPr/>
              <a:t>01.11.2017</a:t>
            </a:fld>
            <a:endParaRPr lang="ru-RU"/>
          </a:p>
        </p:txBody>
      </p:sp>
      <p:sp>
        <p:nvSpPr>
          <p:cNvPr id="4" name="Образ слайда 3"/>
          <p:cNvSpPr>
            <a:spLocks noGrp="1" noRot="1" noChangeAspect="1"/>
          </p:cNvSpPr>
          <p:nvPr>
            <p:ph type="sldImg" idx="2"/>
          </p:nvPr>
        </p:nvSpPr>
        <p:spPr>
          <a:xfrm>
            <a:off x="960438" y="739775"/>
            <a:ext cx="4937125" cy="37036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689515"/>
            <a:ext cx="5486400" cy="444269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7316"/>
            <a:ext cx="2971800" cy="49363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9377316"/>
            <a:ext cx="2971800" cy="493633"/>
          </a:xfrm>
          <a:prstGeom prst="rect">
            <a:avLst/>
          </a:prstGeom>
        </p:spPr>
        <p:txBody>
          <a:bodyPr vert="horz" lIns="91440" tIns="45720" rIns="91440" bIns="45720" rtlCol="0" anchor="b"/>
          <a:lstStyle>
            <a:lvl1pPr algn="r">
              <a:defRPr sz="1200"/>
            </a:lvl1pPr>
          </a:lstStyle>
          <a:p>
            <a:fld id="{5515977D-9A5A-45CA-A236-9BBFF46B9CF6}" type="slidenum">
              <a:rPr lang="ru-RU" smtClean="0"/>
              <a:pPr/>
              <a:t>‹#›</a:t>
            </a:fld>
            <a:endParaRPr lang="ru-RU"/>
          </a:p>
        </p:txBody>
      </p:sp>
    </p:spTree>
    <p:extLst>
      <p:ext uri="{BB962C8B-B14F-4D97-AF65-F5344CB8AC3E}">
        <p14:creationId xmlns:p14="http://schemas.microsoft.com/office/powerpoint/2010/main" xmlns="" val="1169458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Образ слайда 1"/>
          <p:cNvSpPr>
            <a:spLocks noGrp="1" noRot="1" noChangeAspect="1" noTextEdit="1"/>
          </p:cNvSpPr>
          <p:nvPr>
            <p:ph type="sldImg"/>
          </p:nvPr>
        </p:nvSpPr>
        <p:spPr>
          <a:xfrm>
            <a:off x="960438" y="739775"/>
            <a:ext cx="4938712" cy="3703638"/>
          </a:xfrm>
          <a:ln/>
        </p:spPr>
      </p:sp>
      <p:sp>
        <p:nvSpPr>
          <p:cNvPr id="10243" name="Заметки 2"/>
          <p:cNvSpPr>
            <a:spLocks noGrp="1"/>
          </p:cNvSpPr>
          <p:nvPr>
            <p:ph type="body" idx="1"/>
          </p:nvPr>
        </p:nvSpPr>
        <p:spPr>
          <a:noFill/>
        </p:spPr>
        <p:txBody>
          <a:bodyPr/>
          <a:lstStyle/>
          <a:p>
            <a:endParaRPr lang="ru-RU" altLang="ru-RU" smtClean="0"/>
          </a:p>
        </p:txBody>
      </p:sp>
      <p:sp>
        <p:nvSpPr>
          <p:cNvPr id="10244" name="Номер слайда 3"/>
          <p:cNvSpPr>
            <a:spLocks noGrp="1"/>
          </p:cNvSpPr>
          <p:nvPr>
            <p:ph type="sldNum" sz="quarter" idx="5"/>
          </p:nvPr>
        </p:nvSpPr>
        <p:spPr>
          <a:noFill/>
        </p:spPr>
        <p:txBody>
          <a:bodyPr/>
          <a:lstStyle>
            <a:lvl1pPr defTabSz="911225" eaLnBrk="0" hangingPunct="0">
              <a:spcBef>
                <a:spcPct val="30000"/>
              </a:spcBef>
              <a:defRPr sz="1200">
                <a:solidFill>
                  <a:schemeClr val="tx1"/>
                </a:solidFill>
                <a:latin typeface="Calibri" pitchFamily="34" charset="0"/>
              </a:defRPr>
            </a:lvl1pPr>
            <a:lvl2pPr marL="742950" indent="-285750" defTabSz="911225" eaLnBrk="0" hangingPunct="0">
              <a:spcBef>
                <a:spcPct val="30000"/>
              </a:spcBef>
              <a:defRPr sz="1200">
                <a:solidFill>
                  <a:schemeClr val="tx1"/>
                </a:solidFill>
                <a:latin typeface="Calibri" pitchFamily="34" charset="0"/>
              </a:defRPr>
            </a:lvl2pPr>
            <a:lvl3pPr marL="1143000" indent="-228600" defTabSz="911225" eaLnBrk="0" hangingPunct="0">
              <a:spcBef>
                <a:spcPct val="30000"/>
              </a:spcBef>
              <a:defRPr sz="1200">
                <a:solidFill>
                  <a:schemeClr val="tx1"/>
                </a:solidFill>
                <a:latin typeface="Calibri" pitchFamily="34" charset="0"/>
              </a:defRPr>
            </a:lvl3pPr>
            <a:lvl4pPr marL="1600200" indent="-228600" defTabSz="911225" eaLnBrk="0" hangingPunct="0">
              <a:spcBef>
                <a:spcPct val="30000"/>
              </a:spcBef>
              <a:defRPr sz="1200">
                <a:solidFill>
                  <a:schemeClr val="tx1"/>
                </a:solidFill>
                <a:latin typeface="Calibri" pitchFamily="34" charset="0"/>
              </a:defRPr>
            </a:lvl4pPr>
            <a:lvl5pPr marL="2057400" indent="-228600" defTabSz="911225" eaLnBrk="0" hangingPunct="0">
              <a:spcBef>
                <a:spcPct val="30000"/>
              </a:spcBef>
              <a:defRPr sz="1200">
                <a:solidFill>
                  <a:schemeClr val="tx1"/>
                </a:solidFill>
                <a:latin typeface="Calibri" pitchFamily="34" charset="0"/>
              </a:defRPr>
            </a:lvl5pPr>
            <a:lvl6pPr marL="2514600" indent="-228600" defTabSz="911225" eaLnBrk="0" fontAlgn="base" hangingPunct="0">
              <a:spcBef>
                <a:spcPct val="30000"/>
              </a:spcBef>
              <a:spcAft>
                <a:spcPct val="0"/>
              </a:spcAft>
              <a:defRPr sz="1200">
                <a:solidFill>
                  <a:schemeClr val="tx1"/>
                </a:solidFill>
                <a:latin typeface="Calibri" pitchFamily="34" charset="0"/>
              </a:defRPr>
            </a:lvl6pPr>
            <a:lvl7pPr marL="2971800" indent="-228600" defTabSz="911225" eaLnBrk="0" fontAlgn="base" hangingPunct="0">
              <a:spcBef>
                <a:spcPct val="30000"/>
              </a:spcBef>
              <a:spcAft>
                <a:spcPct val="0"/>
              </a:spcAft>
              <a:defRPr sz="1200">
                <a:solidFill>
                  <a:schemeClr val="tx1"/>
                </a:solidFill>
                <a:latin typeface="Calibri" pitchFamily="34" charset="0"/>
              </a:defRPr>
            </a:lvl7pPr>
            <a:lvl8pPr marL="3429000" indent="-228600" defTabSz="911225" eaLnBrk="0" fontAlgn="base" hangingPunct="0">
              <a:spcBef>
                <a:spcPct val="30000"/>
              </a:spcBef>
              <a:spcAft>
                <a:spcPct val="0"/>
              </a:spcAft>
              <a:defRPr sz="1200">
                <a:solidFill>
                  <a:schemeClr val="tx1"/>
                </a:solidFill>
                <a:latin typeface="Calibri" pitchFamily="34" charset="0"/>
              </a:defRPr>
            </a:lvl8pPr>
            <a:lvl9pPr marL="3886200" indent="-228600" defTabSz="91122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169BAB1D-BFF3-4DB2-ABBB-038A31C7D8AC}" type="slidenum">
              <a:rPr lang="ru-RU" altLang="ru-RU" smtClean="0">
                <a:latin typeface="Arial" pitchFamily="34" charset="0"/>
              </a:rPr>
              <a:pPr eaLnBrk="1" hangingPunct="1">
                <a:spcBef>
                  <a:spcPct val="0"/>
                </a:spcBef>
              </a:pPr>
              <a:t>9</a:t>
            </a:fld>
            <a:endParaRPr lang="ru-RU" altLang="ru-RU" smtClean="0">
              <a:latin typeface="Arial" pitchFamily="34" charset="0"/>
            </a:endParaRPr>
          </a:p>
        </p:txBody>
      </p:sp>
    </p:spTree>
    <p:extLst>
      <p:ext uri="{BB962C8B-B14F-4D97-AF65-F5344CB8AC3E}">
        <p14:creationId xmlns="" xmlns:p14="http://schemas.microsoft.com/office/powerpoint/2010/main" val="2877175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C318D0E1-6172-4638-BCC1-0B70ED483AF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dirty="0" smtClean="0"/>
              <a:t>Образец заголовка</a:t>
            </a:r>
            <a:endParaRPr kumimoji="0" lang="en-US" dirty="0"/>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C318D0E1-6172-4638-BCC1-0B70ED483AF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C318D0E1-6172-4638-BCC1-0B70ED483AF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C318D0E1-6172-4638-BCC1-0B70ED483AF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9076D7DA-45DD-4D34-A48B-1C3796D20448}" type="datetimeFigureOut">
              <a:rPr lang="ru-RU" smtClean="0"/>
              <a:pPr/>
              <a:t>01.11.2017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C318D0E1-6172-4638-BCC1-0B70ED483AF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076D7DA-45DD-4D34-A48B-1C3796D20448}" type="datetimeFigureOut">
              <a:rPr lang="ru-RU" smtClean="0"/>
              <a:pPr/>
              <a:t>01.11.2017</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318D0E1-6172-4638-BCC1-0B70ED483AF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consultantplus://offline/ref=B959A1FA2AFBF66F3FE939589D8BF1EEADE8D091386C68DE455A6D4AF319EE84F80482504E671B3CF1v9J" TargetMode="External"/><Relationship Id="rId2" Type="http://schemas.openxmlformats.org/officeDocument/2006/relationships/hyperlink" Target="consultantplus://offline/ref=B959A1FA2AFBF66F3FE939589D8BF1EEADE8D091386C68DE455A6D4AF319EE84F80482504E671B3DF1v8J" TargetMode="External"/><Relationship Id="rId1" Type="http://schemas.openxmlformats.org/officeDocument/2006/relationships/slideLayout" Target="../slideLayouts/slideLayout2.xml"/><Relationship Id="rId6" Type="http://schemas.openxmlformats.org/officeDocument/2006/relationships/hyperlink" Target="consultantplus://offline/ref=B959A1FA2AFBF66F3FE939589D8BF1EEADE8D091386C68DE455A6D4AF319EE84F80482504E671C35F1v9J" TargetMode="External"/><Relationship Id="rId5" Type="http://schemas.openxmlformats.org/officeDocument/2006/relationships/hyperlink" Target="consultantplus://offline/ref=B959A1FA2AFBF66F3FE939589D8BF1EEADE8D091386C68DE455A6D4AF319EE84F80482504E671C35F1vAJ" TargetMode="External"/><Relationship Id="rId4" Type="http://schemas.openxmlformats.org/officeDocument/2006/relationships/hyperlink" Target="consultantplus://offline/ref=B959A1FA2AFBF66F3FE939589D8BF1EEADE8D091386C68DE455A6D4AF319EE84F80482504FF6v6J"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consultantplus://offline/ref=2A1D0677E307FC9605EA406441AA4FD44924DC0B73064A96656CAB8E847D982F5826A69F78IAy3J" TargetMode="External"/><Relationship Id="rId2" Type="http://schemas.openxmlformats.org/officeDocument/2006/relationships/hyperlink" Target="consultantplus://offline/ref=2A1D0677E307FC9605EA406441AA4FD44924DC0B73064A96656CAB8E847D982F5826A69F7CAA4531IEy4J" TargetMode="External"/><Relationship Id="rId1" Type="http://schemas.openxmlformats.org/officeDocument/2006/relationships/slideLayout" Target="../slideLayouts/slideLayout2.xml"/><Relationship Id="rId6" Type="http://schemas.openxmlformats.org/officeDocument/2006/relationships/hyperlink" Target="consultantplus://offline/ref=2A1D0677E307FC9605EA406441AA4FD44924DC0B73064A96656CAB8E847D982F5826A69F79IAyAJ" TargetMode="External"/><Relationship Id="rId5" Type="http://schemas.openxmlformats.org/officeDocument/2006/relationships/hyperlink" Target="consultantplus://offline/ref=2A1D0677E307FC9605EA406441AA4FD44924DC0B73064A96656CAB8E847D982F5826A69F7CAA4531IEy0J" TargetMode="External"/><Relationship Id="rId4" Type="http://schemas.openxmlformats.org/officeDocument/2006/relationships/hyperlink" Target="consultantplus://offline/ref=2A1D0677E307FC9605EA406441AA4FD44924DC0B73064A96656CAB8E847D982F5826A69F7CAB4633IEyEJ"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consultantplus://offline/ref=F0B20014782C73BC5BA430C8B697CA96DA0DEAB5172C34242D871A37B4547021A19B3979F2DA9705KDzCJ" TargetMode="External"/><Relationship Id="rId2" Type="http://schemas.openxmlformats.org/officeDocument/2006/relationships/hyperlink" Target="consultantplus://offline/ref=F0B20014782C73BC5BA430C8B697CA96DA0DEAB5172C34242D871A37B4547021A19B3979F7KDzFJ"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consultantplus://offline/ref=65B9A905F3584346EC38D1DAA6CBAC6D1A1720FDE1EEA0F87485B02F7BD3BDB7C4F4CE5311006A81P01CJ" TargetMode="External"/><Relationship Id="rId3" Type="http://schemas.openxmlformats.org/officeDocument/2006/relationships/hyperlink" Target="consultantplus://offline/ref=65B9A905F3584346EC38CCC8B3BFF93E151121FBE1EEA0F87485B02F7BD3BDB7C4F4CE5311006A85P01CJ" TargetMode="External"/><Relationship Id="rId7" Type="http://schemas.openxmlformats.org/officeDocument/2006/relationships/hyperlink" Target="consultantplus://offline/ref=65B9A905F3584346EC38D1DAA6CBAC6D1A1720FDE1EEA0F87485B02F7BD3BDB7C4F4CE5311006A83P01AJ" TargetMode="External"/><Relationship Id="rId2" Type="http://schemas.openxmlformats.org/officeDocument/2006/relationships/hyperlink" Target="consultantplus://offline/ref=65B9A905F3584346EC38D1DAA6CBAC6D1A1720FDE1EEA0F87485B02F7BD3BDB7C4F4CE5311006A80P01AJ" TargetMode="External"/><Relationship Id="rId1" Type="http://schemas.openxmlformats.org/officeDocument/2006/relationships/slideLayout" Target="../slideLayouts/slideLayout2.xml"/><Relationship Id="rId6" Type="http://schemas.openxmlformats.org/officeDocument/2006/relationships/hyperlink" Target="consultantplus://offline/ref=65B9A905F3584346EC38D1DAA6CBAC6D1A1720FDE1EEA0F87485B02F7BD3BDB7C4F4CE5311006A85P018J" TargetMode="External"/><Relationship Id="rId5" Type="http://schemas.openxmlformats.org/officeDocument/2006/relationships/hyperlink" Target="consultantplus://offline/ref=65B9A905F3584346EC38D1DAA6CBAC6D1A1720FDE1EEA0F87485B02F7BD3BDB7C4F4CE5311006A80P01BJ" TargetMode="External"/><Relationship Id="rId4" Type="http://schemas.openxmlformats.org/officeDocument/2006/relationships/hyperlink" Target="consultantplus://offline/ref=65B9A905F3584346EC38D1DAA6CBAC6D1A1720FDE1EEA0F87485B02F7BD3BDB7C4F4CE5311006A8FP019J" TargetMode="External"/><Relationship Id="rId9" Type="http://schemas.openxmlformats.org/officeDocument/2006/relationships/hyperlink" Target="consultantplus://offline/ref=65B9A905F3584346EC38D1DAA6CBAC6D1A1720FDE1EEA0F87485B02F7BPD13J"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800" b="1" dirty="0" smtClean="0">
                <a:latin typeface="Times New Roman" pitchFamily="18" charset="0"/>
                <a:cs typeface="Times New Roman" pitchFamily="18" charset="0"/>
              </a:rPr>
              <a:t>МИНИСТЕРСТВО ФИНАНСОВ РОССИЙСКОЙ ФЕДЕРАЦИИ ПРИКАЗ от 27 сентября 2017 г. N 148н</a:t>
            </a:r>
            <a:endParaRPr lang="ru-RU" sz="1800" b="1"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algn="just">
              <a:buNone/>
            </a:pPr>
            <a:r>
              <a:rPr lang="ru-RU" sz="1800" dirty="0" smtClean="0">
                <a:latin typeface="Times New Roman" pitchFamily="18" charset="0"/>
                <a:cs typeface="Times New Roman" pitchFamily="18" charset="0"/>
              </a:rPr>
              <a:t>		О ВНЕСЕНИИ ИЗМЕНЕНИЙ В ПРИЛОЖЕНИЯ N 1 И N 2 К ПРИКАЗУ МИНИСТЕРСТВА ФИНАНСОВ РОССИЙСКОЙ ФЕДЕРАЦИИ ОТ 1 ДЕКАБРЯ 2010 Г. N 157Н "ОБ УТВЕРЖДЕНИИ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И ИНСТРУКЦИИ ПО ЕГО ПРИМЕНЕНИЮ".</a:t>
            </a:r>
            <a:endParaRPr lang="ru-RU" sz="1800"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b="1" dirty="0" smtClean="0">
                <a:latin typeface="Times New Roman" pitchFamily="18" charset="0"/>
                <a:cs typeface="Times New Roman" pitchFamily="18" charset="0"/>
              </a:rPr>
              <a:t>МИНИСТЕРСТВО ФИНАНСОВ РОССИЙСКОЙ ФЕДЕРАЦИИ ПРИКАЗ от 27 сентября 2017 г. N 148н</a:t>
            </a:r>
            <a:endParaRPr lang="ru-RU" sz="1800" dirty="0">
              <a:latin typeface="Times New Roman" pitchFamily="18" charset="0"/>
              <a:cs typeface="Times New Roman" pitchFamily="18" charset="0"/>
            </a:endParaRPr>
          </a:p>
        </p:txBody>
      </p:sp>
      <p:sp>
        <p:nvSpPr>
          <p:cNvPr id="3" name="Содержимое 2"/>
          <p:cNvSpPr>
            <a:spLocks noGrp="1"/>
          </p:cNvSpPr>
          <p:nvPr>
            <p:ph idx="1"/>
          </p:nvPr>
        </p:nvSpPr>
        <p:spPr>
          <a:xfrm>
            <a:off x="285720" y="1500174"/>
            <a:ext cx="8686800" cy="4525963"/>
          </a:xfrm>
        </p:spPr>
        <p:txBody>
          <a:bodyPr/>
          <a:lstStyle/>
          <a:p>
            <a:pPr>
              <a:buNone/>
            </a:pPr>
            <a:r>
              <a:rPr lang="ru-RU" sz="1600" b="1" dirty="0" smtClean="0">
                <a:latin typeface="Times New Roman" pitchFamily="18" charset="0"/>
                <a:cs typeface="Times New Roman" pitchFamily="18" charset="0"/>
              </a:rPr>
              <a:t>206.61 «Расчеты по авансам </a:t>
            </a:r>
            <a:r>
              <a:rPr lang="ru-RU" sz="1600" b="1" dirty="0" smtClean="0">
                <a:solidFill>
                  <a:srgbClr val="FF0000"/>
                </a:solidFill>
                <a:latin typeface="Times New Roman" pitchFamily="18" charset="0"/>
                <a:cs typeface="Times New Roman" pitchFamily="18" charset="0"/>
              </a:rPr>
              <a:t>по пенсиям, пособиям </a:t>
            </a:r>
            <a:r>
              <a:rPr lang="ru-RU" sz="1600" b="1" dirty="0" smtClean="0">
                <a:latin typeface="Times New Roman" pitchFamily="18" charset="0"/>
                <a:cs typeface="Times New Roman" pitchFamily="18" charset="0"/>
              </a:rPr>
              <a:t>и выплатам по пенсионному, социальному и медицинскому страхованию населения»;</a:t>
            </a:r>
          </a:p>
          <a:p>
            <a:pPr>
              <a:buNone/>
            </a:pPr>
            <a:endParaRPr lang="ru-RU" sz="1600" b="1" dirty="0" smtClean="0">
              <a:latin typeface="Times New Roman" pitchFamily="18" charset="0"/>
              <a:cs typeface="Times New Roman" pitchFamily="18" charset="0"/>
            </a:endParaRPr>
          </a:p>
          <a:p>
            <a:pPr>
              <a:buNone/>
            </a:pPr>
            <a:r>
              <a:rPr lang="ru-RU" sz="1600" b="1" dirty="0" smtClean="0">
                <a:latin typeface="Times New Roman" pitchFamily="18" charset="0"/>
                <a:cs typeface="Times New Roman" pitchFamily="18" charset="0"/>
              </a:rPr>
              <a:t>Изложить: </a:t>
            </a:r>
          </a:p>
          <a:p>
            <a:pPr>
              <a:buNone/>
            </a:pPr>
            <a:r>
              <a:rPr lang="ru-RU" sz="1600" b="1" dirty="0" smtClean="0">
                <a:latin typeface="Times New Roman" pitchFamily="18" charset="0"/>
                <a:cs typeface="Times New Roman" pitchFamily="18" charset="0"/>
              </a:rPr>
              <a:t>206.61 «Расчеты по авансовым платежам (перечислениям) по обязательным видам страхования»;</a:t>
            </a:r>
          </a:p>
          <a:p>
            <a:pPr>
              <a:buNone/>
            </a:pPr>
            <a:endParaRPr lang="ru-RU" sz="1600" b="1" dirty="0" smtClean="0">
              <a:latin typeface="Times New Roman" pitchFamily="18" charset="0"/>
              <a:cs typeface="Times New Roman" pitchFamily="18" charset="0"/>
            </a:endParaRPr>
          </a:p>
          <a:p>
            <a:pPr>
              <a:buNone/>
            </a:pPr>
            <a:endParaRPr lang="ru-RU" sz="1600" b="1" dirty="0" smtClean="0">
              <a:latin typeface="Times New Roman" pitchFamily="18" charset="0"/>
              <a:cs typeface="Times New Roman" pitchFamily="18" charset="0"/>
            </a:endParaRPr>
          </a:p>
          <a:p>
            <a:pPr>
              <a:buNone/>
            </a:pPr>
            <a:r>
              <a:rPr lang="ru-RU" sz="1600" b="1" dirty="0" smtClean="0">
                <a:latin typeface="Times New Roman" pitchFamily="18" charset="0"/>
                <a:cs typeface="Times New Roman" pitchFamily="18" charset="0"/>
              </a:rPr>
              <a:t>206.63 «Расчеты по авансам </a:t>
            </a:r>
            <a:r>
              <a:rPr lang="ru-RU" sz="1600" b="1" dirty="0" smtClean="0">
                <a:solidFill>
                  <a:srgbClr val="FF0000"/>
                </a:solidFill>
                <a:latin typeface="Times New Roman" pitchFamily="18" charset="0"/>
                <a:cs typeface="Times New Roman" pitchFamily="18" charset="0"/>
              </a:rPr>
              <a:t>по пенсиям</a:t>
            </a:r>
            <a:r>
              <a:rPr lang="ru-RU" sz="1600" b="1" dirty="0" smtClean="0">
                <a:latin typeface="Times New Roman" pitchFamily="18" charset="0"/>
                <a:cs typeface="Times New Roman" pitchFamily="18" charset="0"/>
              </a:rPr>
              <a:t>, пособиям, выплачиваемым организациями сектора государственного управления»;</a:t>
            </a:r>
            <a:endParaRPr lang="ru-RU" sz="1600" b="1" dirty="0" smtClean="0"/>
          </a:p>
          <a:p>
            <a:pPr>
              <a:buNone/>
            </a:pPr>
            <a:endParaRPr lang="ru-RU" sz="1600" b="1" dirty="0" smtClean="0">
              <a:latin typeface="Times New Roman" pitchFamily="18" charset="0"/>
              <a:cs typeface="Times New Roman" pitchFamily="18" charset="0"/>
            </a:endParaRPr>
          </a:p>
          <a:p>
            <a:pPr>
              <a:buNone/>
            </a:pPr>
            <a:r>
              <a:rPr lang="ru-RU" sz="1600" b="1" dirty="0" smtClean="0">
                <a:latin typeface="Times New Roman" pitchFamily="18" charset="0"/>
                <a:cs typeface="Times New Roman" pitchFamily="18" charset="0"/>
              </a:rPr>
              <a:t>Изложить:</a:t>
            </a:r>
          </a:p>
          <a:p>
            <a:pPr>
              <a:buNone/>
            </a:pPr>
            <a:r>
              <a:rPr lang="ru-RU" sz="1600" b="1" dirty="0" smtClean="0">
                <a:latin typeface="Times New Roman" pitchFamily="18" charset="0"/>
                <a:cs typeface="Times New Roman" pitchFamily="18" charset="0"/>
              </a:rPr>
              <a:t>206.63 «Расчеты по авансам по пособиям, выплачиваемым организациями сектора государственного управления».</a:t>
            </a:r>
          </a:p>
          <a:p>
            <a:pPr>
              <a:buNone/>
            </a:pPr>
            <a:endParaRPr lang="ru-RU" sz="1600" b="1" dirty="0" smtClean="0">
              <a:latin typeface="Times New Roman" pitchFamily="18" charset="0"/>
              <a:cs typeface="Times New Roman" pitchFamily="18" charset="0"/>
            </a:endParaRPr>
          </a:p>
          <a:p>
            <a:pPr>
              <a:buNone/>
            </a:pPr>
            <a:endParaRPr lang="ru-RU" sz="1600" b="1" dirty="0" smtClean="0">
              <a:latin typeface="Times New Roman" pitchFamily="18" charset="0"/>
              <a:cs typeface="Times New Roman" pitchFamily="18" charset="0"/>
            </a:endParaRP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pPr algn="just"/>
            <a:r>
              <a:rPr lang="en-US" sz="1400" b="1" dirty="0" smtClean="0">
                <a:latin typeface="Times New Roman" pitchFamily="18" charset="0"/>
                <a:cs typeface="Times New Roman" pitchFamily="18" charset="0"/>
              </a:rPr>
              <a:t>I/ </a:t>
            </a:r>
            <a:r>
              <a:rPr lang="ru-RU" sz="1400" b="1" dirty="0" smtClean="0">
                <a:latin typeface="Times New Roman" pitchFamily="18" charset="0"/>
                <a:cs typeface="Times New Roman" pitchFamily="18" charset="0"/>
              </a:rPr>
              <a:t>Общие положения. Абз.12 п.3</a:t>
            </a:r>
          </a:p>
          <a:p>
            <a:pPr algn="just"/>
            <a:r>
              <a:rPr lang="ru-RU" sz="2000" b="1" dirty="0" smtClean="0">
                <a:latin typeface="Times New Roman" pitchFamily="18" charset="0"/>
                <a:cs typeface="Times New Roman" pitchFamily="18" charset="0"/>
              </a:rPr>
              <a:t>в бухгалтерском учете подлежит отражению информация, не содержащая существенных ошибок и искажений, позволяющая ее пользователям положиться на нее, как на правдивую. В целях настоящей Инструкции существенной информацией признается информация, пропуск или искажение которой может повлиять на экономическое решение учредителей учреждения (пользователей информации), принятое на основании данных бухгалтерского учета и (или) бухгалтерской (финансовой) отчетности субъекта учета;</a:t>
            </a:r>
          </a:p>
          <a:p>
            <a:pPr algn="just"/>
            <a:endParaRPr lang="ru-RU" sz="2000" b="1" dirty="0" smtClean="0">
              <a:latin typeface="Times New Roman" pitchFamily="18" charset="0"/>
              <a:cs typeface="Times New Roman" pitchFamily="18" charset="0"/>
            </a:endParaRPr>
          </a:p>
          <a:p>
            <a:pPr algn="just"/>
            <a:endParaRPr lang="ru-RU" sz="14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pPr algn="just"/>
            <a:r>
              <a:rPr lang="ru-RU" sz="1600" b="1" dirty="0" smtClean="0">
                <a:latin typeface="Times New Roman" pitchFamily="18" charset="0"/>
                <a:cs typeface="Times New Roman" pitchFamily="18" charset="0"/>
              </a:rPr>
              <a:t>2. В </a:t>
            </a:r>
            <a:r>
              <a:rPr lang="ru-RU" sz="1600" b="1" dirty="0" smtClean="0">
                <a:latin typeface="Times New Roman" pitchFamily="18" charset="0"/>
                <a:cs typeface="Times New Roman" pitchFamily="18" charset="0"/>
                <a:hlinkClick r:id="rId2"/>
              </a:rPr>
              <a:t>приложении N 2 к приказу:</a:t>
            </a:r>
          </a:p>
          <a:p>
            <a:pPr algn="just"/>
            <a:r>
              <a:rPr lang="ru-RU" sz="1600" b="1" dirty="0" smtClean="0">
                <a:latin typeface="Times New Roman" pitchFamily="18" charset="0"/>
                <a:cs typeface="Times New Roman" pitchFamily="18" charset="0"/>
              </a:rPr>
              <a:t>2.1. В </a:t>
            </a:r>
            <a:r>
              <a:rPr lang="ru-RU" sz="1600" b="1" dirty="0" smtClean="0">
                <a:latin typeface="Times New Roman" pitchFamily="18" charset="0"/>
                <a:cs typeface="Times New Roman" pitchFamily="18" charset="0"/>
                <a:hlinkClick r:id="rId3"/>
              </a:rPr>
              <a:t>пункте 3:</a:t>
            </a:r>
          </a:p>
          <a:p>
            <a:pPr algn="just"/>
            <a:r>
              <a:rPr lang="ru-RU" sz="1600" b="1" dirty="0" smtClean="0">
                <a:latin typeface="Times New Roman" pitchFamily="18" charset="0"/>
                <a:cs typeface="Times New Roman" pitchFamily="18" charset="0"/>
              </a:rPr>
              <a:t>а) после </a:t>
            </a:r>
            <a:r>
              <a:rPr lang="ru-RU" sz="1600" b="1" dirty="0" smtClean="0">
                <a:latin typeface="Times New Roman" pitchFamily="18" charset="0"/>
                <a:cs typeface="Times New Roman" pitchFamily="18" charset="0"/>
                <a:hlinkClick r:id="rId4"/>
              </a:rPr>
              <a:t>абзаца двенадцатого дополнить абзацами следующего содержания:</a:t>
            </a:r>
          </a:p>
          <a:p>
            <a:pPr algn="just"/>
            <a:r>
              <a:rPr lang="ru-RU" sz="1600" b="1" dirty="0" smtClean="0">
                <a:latin typeface="Times New Roman" pitchFamily="18" charset="0"/>
                <a:cs typeface="Times New Roman" pitchFamily="18" charset="0"/>
              </a:rPr>
              <a:t>"наличие ошибок и (или) искажений по показателям (аналитическим показателям) бухгалтерской (финансовой) отчетности субъекта учета, не влияющих на экономическое решение учредителей учреждения (пользователей информации), принимаемое на основании данных такой бухгалтерской (финансовой) отчетности, и не формирующих показатели, необходимые для оценки (определения) исполнения субъектом учета (субъектом отчетности) условий получения субсидий бюджетными (автономными) учреждениями, условий получения бюджетных кредитов, межбюджетных трансфертов, иных бюджетных ограничений, не влияет на достоверность бухгалтерской (финансовой) отчетности;</a:t>
            </a:r>
          </a:p>
          <a:p>
            <a:pPr algn="just"/>
            <a:r>
              <a:rPr lang="ru-RU" sz="1600" b="1" dirty="0" smtClean="0">
                <a:latin typeface="Times New Roman" pitchFamily="18" charset="0"/>
                <a:cs typeface="Times New Roman" pitchFamily="18" charset="0"/>
              </a:rPr>
              <a:t>при ведении бухгалтерского учета субъект учета обеспечивает приоритетное признание в бухгалтерском учете расходов и обязательств над признанием возможных доходов и активов (принцип осмотрительности);";</a:t>
            </a:r>
          </a:p>
          <a:p>
            <a:pPr algn="just"/>
            <a:r>
              <a:rPr lang="ru-RU" sz="1600" b="1" dirty="0" smtClean="0">
                <a:latin typeface="Times New Roman" pitchFamily="18" charset="0"/>
                <a:cs typeface="Times New Roman" pitchFamily="18" charset="0"/>
              </a:rPr>
              <a:t>б) </a:t>
            </a:r>
            <a:r>
              <a:rPr lang="ru-RU" sz="1600" b="1" dirty="0" smtClean="0">
                <a:latin typeface="Times New Roman" pitchFamily="18" charset="0"/>
                <a:cs typeface="Times New Roman" pitchFamily="18" charset="0"/>
                <a:hlinkClick r:id="rId5"/>
              </a:rPr>
              <a:t>абзацы тринадцатый и </a:t>
            </a:r>
            <a:r>
              <a:rPr lang="ru-RU" sz="1600" b="1" dirty="0" smtClean="0">
                <a:latin typeface="Times New Roman" pitchFamily="18" charset="0"/>
                <a:cs typeface="Times New Roman" pitchFamily="18" charset="0"/>
                <a:hlinkClick r:id="rId6"/>
              </a:rPr>
              <a:t>четырнадцатый считать соответственно абзацами пятнадцатым и шестнадцатым;</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7500" lnSpcReduction="20000"/>
          </a:bodyPr>
          <a:lstStyle/>
          <a:p>
            <a:pPr algn="just"/>
            <a:r>
              <a:rPr lang="ru-RU" sz="1600" b="1" dirty="0" smtClean="0"/>
              <a:t>2.2. В </a:t>
            </a:r>
            <a:r>
              <a:rPr lang="ru-RU" sz="1600" b="1" dirty="0" smtClean="0">
                <a:hlinkClick r:id="rId2"/>
              </a:rPr>
              <a:t>пункте 18:</a:t>
            </a:r>
          </a:p>
          <a:p>
            <a:pPr algn="just"/>
            <a:r>
              <a:rPr lang="ru-RU" sz="1600" b="1" dirty="0" smtClean="0"/>
              <a:t>а) </a:t>
            </a:r>
            <a:r>
              <a:rPr lang="ru-RU" sz="1600" b="1" dirty="0" smtClean="0">
                <a:hlinkClick r:id="rId3"/>
              </a:rPr>
              <a:t>абзацы четвертый и </a:t>
            </a:r>
            <a:r>
              <a:rPr lang="ru-RU" sz="1600" b="1" dirty="0" smtClean="0">
                <a:hlinkClick r:id="rId4"/>
              </a:rPr>
              <a:t>пятый изложить в следующей редакции:</a:t>
            </a:r>
          </a:p>
          <a:p>
            <a:pPr algn="just"/>
            <a:r>
              <a:rPr lang="ru-RU" sz="1600" b="1" dirty="0" smtClean="0"/>
              <a:t>"ошибка, обнаруженная в регистрах бухгалтерского учета за отчетный период, за который бухгалтерская (финансовая) отчетность в установленном порядке принята субъектом бюджетной отчетности, ответственным за формирование сводной и (или) консолидированной бюджетной отчетности, в зависимости от ее характера, отражается датой обнаружения ошибки дополнительной бухгалтерской записью, либо бухгалтерской записью, оформленной по способу "Красное </a:t>
            </a:r>
            <a:r>
              <a:rPr lang="ru-RU" sz="1600" b="1" dirty="0" err="1" smtClean="0"/>
              <a:t>сторно</a:t>
            </a:r>
            <a:r>
              <a:rPr lang="ru-RU" sz="1600" b="1" dirty="0" smtClean="0"/>
              <a:t>", и (или) дополнительной бухгалтерской записью.</a:t>
            </a:r>
          </a:p>
          <a:p>
            <a:pPr algn="just"/>
            <a:r>
              <a:rPr lang="ru-RU" sz="1600" b="1" dirty="0" smtClean="0"/>
              <a:t>По решению финансового органа публично-правового образования, главного распорядителя бюджетных средств, органа, осуществляющего в отношении государственного (муниципального) учреждения функции и полномочия учредителя, иного субъекта бюджетной отчетности, ответственного за формирование сводной и (или) консолидированной бюджетной отчетности, ошибка, обнаруженная после принятия представленной ему бухгалтерской (финансовой) отчетности и требующая внесения изменений в регистры бухгалтерского учета (Журналы операций), в зависимости от ее характера отражается субъектом учета последним днем отчетного периода дополнительной бухгалтерской записью либо бухгалтерской записью, оформленной по способу "Красное </a:t>
            </a:r>
            <a:r>
              <a:rPr lang="ru-RU" sz="1600" b="1" dirty="0" err="1" smtClean="0"/>
              <a:t>сторно</a:t>
            </a:r>
            <a:r>
              <a:rPr lang="ru-RU" sz="1600" b="1" dirty="0" smtClean="0"/>
              <a:t>", и (или) дополнительной бухгалтерской записью. Информация об указанных бухгалтерских записях и об изменении показателей бухгалтерской (финансовой) отчетности подлежит раскрытию в пояснительной записке, представляемой в составе уточненной бухгалтерской (финансовой) отчетности.";</a:t>
            </a:r>
          </a:p>
          <a:p>
            <a:pPr algn="just"/>
            <a:r>
              <a:rPr lang="ru-RU" sz="1600" b="1" dirty="0" smtClean="0"/>
              <a:t>б) в </a:t>
            </a:r>
            <a:r>
              <a:rPr lang="ru-RU" sz="1600" b="1" dirty="0" smtClean="0">
                <a:hlinkClick r:id="rId5"/>
              </a:rPr>
              <a:t>абзаце шестом после слов ", а также период, за который он составлен" дополнить словами "и период, в котором были выявлены ошибки";</a:t>
            </a:r>
          </a:p>
          <a:p>
            <a:pPr algn="just"/>
            <a:r>
              <a:rPr lang="ru-RU" sz="1600" b="1" dirty="0" smtClean="0"/>
              <a:t>в) после </a:t>
            </a:r>
            <a:r>
              <a:rPr lang="ru-RU" sz="1600" b="1" dirty="0" smtClean="0">
                <a:hlinkClick r:id="rId5"/>
              </a:rPr>
              <a:t>абзаца шестого дополнить абзацем следующего содержания:</a:t>
            </a:r>
          </a:p>
          <a:p>
            <a:pPr algn="just"/>
            <a:r>
              <a:rPr lang="ru-RU" sz="1600" b="1" dirty="0" smtClean="0"/>
              <a:t>"Бухгалтерские записи по исправлению ошибок прошлых лет подлежат обособлению в бухгалтерском (бюджетном) учете и бухгалтерской (финансовой) отчетности.";</a:t>
            </a:r>
          </a:p>
          <a:p>
            <a:pPr algn="just"/>
            <a:r>
              <a:rPr lang="ru-RU" sz="1600" b="1" dirty="0" smtClean="0"/>
              <a:t>г) </a:t>
            </a:r>
            <a:r>
              <a:rPr lang="ru-RU" sz="1600" b="1" dirty="0" smtClean="0">
                <a:hlinkClick r:id="rId6"/>
              </a:rPr>
              <a:t>абзац седьмой считать соответственно абзацем восьмым;</a:t>
            </a:r>
          </a:p>
          <a:p>
            <a:pPr algn="just"/>
            <a:endParaRPr lang="ru-RU" sz="1600"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r>
              <a:rPr lang="ru-RU" sz="1600" b="1" dirty="0" smtClean="0"/>
              <a:t>20. Инвентаризация </a:t>
            </a:r>
            <a:r>
              <a:rPr lang="ru-RU" sz="1600" b="1" dirty="0" smtClean="0">
                <a:solidFill>
                  <a:srgbClr val="FF0000"/>
                </a:solidFill>
              </a:rPr>
              <a:t>имущества, финансовых активов и обязательств </a:t>
            </a:r>
            <a:r>
              <a:rPr lang="ru-RU" sz="1600" b="1" dirty="0" smtClean="0"/>
              <a:t>проводится субъектом учета в установленном им в рамках формирования учетной политики порядке, с учетом положений законодательства Российской Федерации.</a:t>
            </a:r>
          </a:p>
          <a:p>
            <a:endParaRPr lang="ru-RU" sz="1600" b="1" dirty="0" smtClean="0"/>
          </a:p>
          <a:p>
            <a:r>
              <a:rPr lang="ru-RU" sz="1600" b="1" dirty="0" smtClean="0"/>
              <a:t>2.3. В </a:t>
            </a:r>
            <a:r>
              <a:rPr lang="ru-RU" sz="1600" b="1" dirty="0" smtClean="0">
                <a:hlinkClick r:id="rId2"/>
              </a:rPr>
              <a:t>пункте 20:</a:t>
            </a:r>
          </a:p>
          <a:p>
            <a:r>
              <a:rPr lang="ru-RU" sz="1600" b="1" dirty="0" smtClean="0"/>
              <a:t>а) </a:t>
            </a:r>
            <a:r>
              <a:rPr lang="ru-RU" sz="1600" b="1" dirty="0" smtClean="0">
                <a:hlinkClick r:id="rId2"/>
              </a:rPr>
              <a:t>абзац первый после слов "финансовых активов и обязательств" дополнить словами ", иных объектов бухгалтерского учета, в том числе на </a:t>
            </a:r>
            <a:r>
              <a:rPr lang="ru-RU" sz="1600" b="1" dirty="0" err="1" smtClean="0">
                <a:hlinkClick r:id="rId2"/>
              </a:rPr>
              <a:t>забалансовых</a:t>
            </a:r>
            <a:r>
              <a:rPr lang="ru-RU" sz="1600" b="1" dirty="0" smtClean="0">
                <a:hlinkClick r:id="rId2"/>
              </a:rPr>
              <a:t> счетах,";</a:t>
            </a:r>
          </a:p>
          <a:p>
            <a:r>
              <a:rPr lang="ru-RU" sz="1600" b="1" dirty="0" smtClean="0"/>
              <a:t>б) в </a:t>
            </a:r>
            <a:r>
              <a:rPr lang="ru-RU" sz="1600" b="1" dirty="0" smtClean="0">
                <a:hlinkClick r:id="rId3"/>
              </a:rPr>
              <a:t>абзаце девятом слова "перед составлением" заменить словами "в целях составления";</a:t>
            </a:r>
          </a:p>
          <a:p>
            <a:endParaRPr lang="ru-RU"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026" name="Picture 2"/>
          <p:cNvPicPr>
            <a:picLocks noGrp="1" noChangeAspect="1" noChangeArrowheads="1"/>
          </p:cNvPicPr>
          <p:nvPr>
            <p:ph idx="1"/>
          </p:nvPr>
        </p:nvPicPr>
        <p:blipFill>
          <a:blip r:embed="rId2"/>
          <a:srcRect/>
          <a:stretch>
            <a:fillRect/>
          </a:stretch>
        </p:blipFill>
        <p:spPr bwMode="auto">
          <a:xfrm>
            <a:off x="54488" y="285728"/>
            <a:ext cx="9089512" cy="5794397"/>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85000" lnSpcReduction="20000"/>
          </a:bodyPr>
          <a:lstStyle/>
          <a:p>
            <a:endParaRPr lang="ru-RU" sz="1400" b="1" dirty="0" smtClean="0"/>
          </a:p>
          <a:p>
            <a:r>
              <a:rPr lang="ru-RU" sz="1400" b="1" smtClean="0"/>
              <a:t>Приказ </a:t>
            </a:r>
            <a:r>
              <a:rPr lang="ru-RU" sz="1400" b="1" dirty="0" smtClean="0"/>
              <a:t>об изменениях в Инструкцию 157н</a:t>
            </a:r>
          </a:p>
          <a:p>
            <a:r>
              <a:rPr lang="ru-RU" sz="1400" b="1" dirty="0" smtClean="0"/>
              <a:t>Применять новшества нужно уже с 29 октября.</a:t>
            </a:r>
          </a:p>
          <a:p>
            <a:r>
              <a:rPr lang="ru-RU" sz="1400" b="1" dirty="0" smtClean="0"/>
              <a:t>По новым правилам отчетность будет считаться достоверной даже при наличии отдельных ошибок или искажений показателей. </a:t>
            </a:r>
            <a:r>
              <a:rPr lang="ru-RU" sz="1400" b="1" dirty="0" smtClean="0">
                <a:hlinkClick r:id="rId2"/>
              </a:rPr>
              <a:t>Допустимы неточности:</a:t>
            </a:r>
          </a:p>
          <a:p>
            <a:r>
              <a:rPr lang="ru-RU" sz="1400" b="1" dirty="0" smtClean="0"/>
              <a:t>- не влияющие на экономическое решение учредителей;</a:t>
            </a:r>
          </a:p>
          <a:p>
            <a:r>
              <a:rPr lang="ru-RU" sz="1400" b="1" dirty="0" smtClean="0"/>
              <a:t>- не имеющие значения при оценке того, как соблюдаются условия получения субсидий, бюджетных кредитов, межбюджетных трансфертов.</a:t>
            </a:r>
          </a:p>
          <a:p>
            <a:r>
              <a:rPr lang="ru-RU" sz="1400" b="1" dirty="0" smtClean="0"/>
              <a:t>Недавно Минфин </a:t>
            </a:r>
            <a:r>
              <a:rPr lang="ru-RU" sz="1400" b="1" dirty="0" smtClean="0">
                <a:hlinkClick r:id="rId3"/>
              </a:rPr>
              <a:t>привел пример несущественной ошибки: учет имущества на неверном аналитическом счете, если это не повлекло неправильное исчисление амортизации и налога на имущество.</a:t>
            </a:r>
          </a:p>
          <a:p>
            <a:r>
              <a:rPr lang="ru-RU" sz="1400" b="1" dirty="0" smtClean="0"/>
              <a:t>Есть и другие важные изменения:</a:t>
            </a:r>
          </a:p>
          <a:p>
            <a:r>
              <a:rPr lang="ru-RU" sz="1400" b="1" dirty="0" smtClean="0"/>
              <a:t>- </a:t>
            </a:r>
            <a:r>
              <a:rPr lang="ru-RU" sz="1400" b="1" dirty="0" err="1" smtClean="0"/>
              <a:t>бухзаписи</a:t>
            </a:r>
            <a:r>
              <a:rPr lang="ru-RU" sz="1400" b="1" dirty="0" smtClean="0"/>
              <a:t> по исправлению ошибок прошлых лет в учете и отчетности </a:t>
            </a:r>
            <a:r>
              <a:rPr lang="ru-RU" sz="1400" b="1" dirty="0" smtClean="0">
                <a:hlinkClick r:id="rId4"/>
              </a:rPr>
              <a:t>следует отражать обособленно;</a:t>
            </a:r>
          </a:p>
          <a:p>
            <a:r>
              <a:rPr lang="ru-RU" sz="1400" b="1" dirty="0" smtClean="0"/>
              <a:t>- </a:t>
            </a:r>
            <a:r>
              <a:rPr lang="ru-RU" sz="1400" b="1" dirty="0" smtClean="0">
                <a:hlinkClick r:id="rId5"/>
              </a:rPr>
              <a:t>установлен приоритет признания расходов и обязательств над признанием возможных доходов и активов.</a:t>
            </a:r>
          </a:p>
          <a:p>
            <a:r>
              <a:rPr lang="ru-RU" sz="1400" b="1" dirty="0" smtClean="0"/>
              <a:t>Также скорректированы наименования некоторых счетов:</a:t>
            </a:r>
          </a:p>
          <a:p>
            <a:r>
              <a:rPr lang="ru-RU" sz="1400" b="1" dirty="0" smtClean="0"/>
              <a:t>- </a:t>
            </a:r>
            <a:r>
              <a:rPr lang="ru-RU" sz="1400" b="1" dirty="0" smtClean="0">
                <a:hlinkClick r:id="rId6"/>
              </a:rPr>
              <a:t>204 32 назван "Участие в государственных (муниципальных) предприятиях";</a:t>
            </a:r>
          </a:p>
          <a:p>
            <a:r>
              <a:rPr lang="ru-RU" sz="1400" b="1" dirty="0" smtClean="0"/>
              <a:t>- </a:t>
            </a:r>
            <a:r>
              <a:rPr lang="ru-RU" sz="1400" b="1" dirty="0" smtClean="0">
                <a:hlinkClick r:id="rId7"/>
              </a:rPr>
              <a:t>206 61 - "Расчеты по авансовым платежам (перечислениям) по обязательным видам страхования";</a:t>
            </a:r>
          </a:p>
          <a:p>
            <a:r>
              <a:rPr lang="ru-RU" sz="1400" b="1" dirty="0" smtClean="0"/>
              <a:t>- </a:t>
            </a:r>
            <a:r>
              <a:rPr lang="ru-RU" sz="1400" b="1" dirty="0" smtClean="0">
                <a:hlinkClick r:id="rId8"/>
              </a:rPr>
              <a:t>206 63 - "Расчеты по авансам по пособиям, выплачиваемым организациями сектора государственного управления".</a:t>
            </a:r>
          </a:p>
          <a:p>
            <a:r>
              <a:rPr lang="ru-RU" sz="1400" b="1" dirty="0" smtClean="0"/>
              <a:t>Исключены счета:</a:t>
            </a:r>
          </a:p>
          <a:p>
            <a:r>
              <a:rPr lang="ru-RU" sz="1400" b="1" dirty="0" smtClean="0"/>
              <a:t>- 204 51 "Активы в управляющих компаниях";</a:t>
            </a:r>
          </a:p>
          <a:p>
            <a:r>
              <a:rPr lang="ru-RU" sz="1400" b="1" dirty="0" smtClean="0"/>
              <a:t>- 215 51 "Вложения в управляющие компании".</a:t>
            </a:r>
          </a:p>
          <a:p>
            <a:r>
              <a:rPr lang="ru-RU" sz="1400" b="1" dirty="0" smtClean="0"/>
              <a:t>Остальные изменения носят технический характер либо относятся к учету ценностей </a:t>
            </a:r>
            <a:r>
              <a:rPr lang="ru-RU" sz="1400" b="1" dirty="0" err="1" smtClean="0"/>
              <a:t>Госфонда</a:t>
            </a:r>
            <a:r>
              <a:rPr lang="ru-RU" sz="1400" b="1" dirty="0" smtClean="0"/>
              <a:t> России.</a:t>
            </a:r>
          </a:p>
          <a:p>
            <a:r>
              <a:rPr lang="ru-RU" sz="1400" b="1" i="1" dirty="0" smtClean="0"/>
              <a:t>Документ: </a:t>
            </a:r>
            <a:r>
              <a:rPr lang="ru-RU" sz="1400" b="1" i="1" dirty="0" smtClean="0">
                <a:hlinkClick r:id="rId9"/>
              </a:rPr>
              <a:t>Приказ Минфина России от 27.09.2017 N 148н (вступает в силу 29 октября 2017 года)</a:t>
            </a:r>
          </a:p>
          <a:p>
            <a:endParaRPr lang="ru-RU" sz="1400"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4"/>
          <p:cNvSpPr>
            <a:spLocks/>
          </p:cNvSpPr>
          <p:nvPr/>
        </p:nvSpPr>
        <p:spPr bwMode="auto">
          <a:xfrm>
            <a:off x="1857356" y="2786058"/>
            <a:ext cx="5656510" cy="7274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12700" tIns="12700" rIns="12700" bIns="12700"/>
          <a:lstStyle>
            <a:lvl1pPr marL="342900" indent="-3429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lnSpc>
                <a:spcPct val="95000"/>
              </a:lnSpc>
              <a:spcBef>
                <a:spcPts val="575"/>
              </a:spcBef>
              <a:buClr>
                <a:srgbClr val="014B65"/>
              </a:buClr>
              <a:buFont typeface="Lucida Grande"/>
              <a:buNone/>
            </a:pPr>
            <a:r>
              <a:rPr lang="ru-RU" altLang="ru-RU" b="1" dirty="0" smtClean="0">
                <a:solidFill>
                  <a:srgbClr val="002060"/>
                </a:solidFill>
                <a:latin typeface="Times New Roman" pitchFamily="18" charset="0"/>
                <a:cs typeface="Times New Roman" pitchFamily="18" charset="0"/>
                <a:sym typeface="Lucida Grande"/>
              </a:rPr>
              <a:t>      Спасибо </a:t>
            </a:r>
            <a:r>
              <a:rPr lang="ru-RU" altLang="ru-RU" b="1" dirty="0">
                <a:solidFill>
                  <a:srgbClr val="002060"/>
                </a:solidFill>
                <a:latin typeface="Times New Roman" pitchFamily="18" charset="0"/>
                <a:cs typeface="Times New Roman" pitchFamily="18" charset="0"/>
                <a:sym typeface="Lucida Grande"/>
              </a:rPr>
              <a:t>за внимание!</a:t>
            </a:r>
            <a:endParaRPr lang="en-US" altLang="ru-RU" b="1" dirty="0">
              <a:solidFill>
                <a:srgbClr val="002060"/>
              </a:solidFill>
              <a:latin typeface="Times New Roman" pitchFamily="18" charset="0"/>
              <a:cs typeface="Times New Roman" pitchFamily="18" charset="0"/>
              <a:sym typeface="Lucida Grande"/>
            </a:endParaRPr>
          </a:p>
        </p:txBody>
      </p:sp>
      <p:sp>
        <p:nvSpPr>
          <p:cNvPr id="2" name="Номер слайда 1"/>
          <p:cNvSpPr>
            <a:spLocks noGrp="1"/>
          </p:cNvSpPr>
          <p:nvPr>
            <p:ph type="sldNum" sz="quarter" idx="12"/>
          </p:nvPr>
        </p:nvSpPr>
        <p:spPr/>
        <p:txBody>
          <a:bodyPr/>
          <a:lstStyle/>
          <a:p>
            <a:pPr>
              <a:defRPr/>
            </a:pPr>
            <a:fld id="{47EA9584-6FC9-446B-89E9-C9D48C4D1663}" type="slidenum">
              <a:rPr lang="ru-RU" smtClean="0"/>
              <a:pPr>
                <a:defRPr/>
              </a:pPr>
              <a:t>9</a:t>
            </a:fld>
            <a:endParaRPr lang="ru-RU"/>
          </a:p>
        </p:txBody>
      </p:sp>
    </p:spTree>
    <p:extLst>
      <p:ext uri="{BB962C8B-B14F-4D97-AF65-F5344CB8AC3E}">
        <p14:creationId xmlns="" xmlns:p14="http://schemas.microsoft.com/office/powerpoint/2010/main" val="337197262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6176</TotalTime>
  <Words>929</Words>
  <Application>Microsoft Office PowerPoint</Application>
  <PresentationFormat>Экран (4:3)</PresentationFormat>
  <Paragraphs>57</Paragraphs>
  <Slides>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Трек</vt:lpstr>
      <vt:lpstr>МИНИСТЕРСТВО ФИНАНСОВ РОССИЙСКОЙ ФЕДЕРАЦИИ ПРИКАЗ от 27 сентября 2017 г. N 148н</vt:lpstr>
      <vt:lpstr>МИНИСТЕРСТВО ФИНАНСОВ РОССИЙСКОЙ ФЕДЕРАЦИИ ПРИКАЗ от 27 сентября 2017 г. N 148н</vt:lpstr>
      <vt:lpstr>Слайд 3</vt:lpstr>
      <vt:lpstr>Слайд 4</vt:lpstr>
      <vt:lpstr>Слайд 5</vt:lpstr>
      <vt:lpstr>Слайд 6</vt:lpstr>
      <vt:lpstr>Слайд 7</vt:lpstr>
      <vt:lpstr>Слайд 8</vt:lpstr>
      <vt:lpstr>Слайд 9</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Актуальные вопросы методологии бухгалтерского учета  государственных финансов в 2016 – 2017 годах</dc:title>
  <dc:creator>Светлана</dc:creator>
  <cp:lastModifiedBy>0160000301</cp:lastModifiedBy>
  <cp:revision>554</cp:revision>
  <cp:lastPrinted>2017-05-23T08:07:55Z</cp:lastPrinted>
  <dcterms:created xsi:type="dcterms:W3CDTF">2016-11-22T03:13:06Z</dcterms:created>
  <dcterms:modified xsi:type="dcterms:W3CDTF">2017-11-01T10:25:03Z</dcterms:modified>
</cp:coreProperties>
</file>